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CDFB"/>
    <a:srgbClr val="F7DA9F"/>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2430" y="-1092"/>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C36952-CDE0-4919-B9E9-DB45B0F844FA}" type="datetimeFigureOut">
              <a:rPr lang="ru-RU" smtClean="0"/>
              <a:pPr/>
              <a:t>13.04.2022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C5C736-24C5-43A9-B863-B2E30FEF3C9B}"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AC5C736-24C5-43A9-B863-B2E30FEF3C9B}" type="slidenum">
              <a:rPr lang="ru-RU" smtClean="0"/>
              <a:pPr/>
              <a:t>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AC5C736-24C5-43A9-B863-B2E30FEF3C9B}" type="slidenum">
              <a:rPr lang="ru-RU" smtClean="0"/>
              <a:pPr/>
              <a:t>10</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AC5C736-24C5-43A9-B863-B2E30FEF3C9B}" type="slidenum">
              <a:rPr lang="ru-RU" smtClean="0"/>
              <a:pPr/>
              <a:t>11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21447C4-D605-493C-B7B1-7E37181AE5DB}" type="datetimeFigureOut">
              <a:rPr lang="ru-RU" smtClean="0"/>
              <a:pPr/>
              <a:t>13.04.2022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9E7D96-5441-4FEC-8EC3-6285B4D48A7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21447C4-D605-493C-B7B1-7E37181AE5DB}" type="datetimeFigureOut">
              <a:rPr lang="ru-RU" smtClean="0"/>
              <a:pPr/>
              <a:t>13.04.2022</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F9E7D96-5441-4FEC-8EC3-6285B4D48A7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a:srcRect l="1284" t="1815"/>
          <a:stretch>
            <a:fillRect/>
          </a:stretch>
        </p:blipFill>
        <p:spPr bwMode="auto">
          <a:xfrm>
            <a:off x="3578257" y="642924"/>
            <a:ext cx="5494337" cy="3865562"/>
          </a:xfrm>
          <a:prstGeom prst="rect">
            <a:avLst/>
          </a:prstGeom>
          <a:noFill/>
          <a:ln w="9525">
            <a:noFill/>
            <a:miter lim="800000"/>
            <a:headEnd/>
            <a:tailEnd/>
          </a:ln>
        </p:spPr>
      </p:pic>
      <p:sp>
        <p:nvSpPr>
          <p:cNvPr id="6" name="Овал 5"/>
          <p:cNvSpPr/>
          <p:nvPr/>
        </p:nvSpPr>
        <p:spPr>
          <a:xfrm>
            <a:off x="71406" y="1071552"/>
            <a:ext cx="3357586" cy="3357586"/>
          </a:xfrm>
          <a:prstGeom prst="ellipse">
            <a:avLst/>
          </a:prstGeom>
          <a:solidFill>
            <a:srgbClr val="65CDFB"/>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b="1" dirty="0" smtClean="0"/>
              <a:t>Что?</a:t>
            </a:r>
          </a:p>
          <a:p>
            <a:pPr algn="ctr"/>
            <a:r>
              <a:rPr lang="ru-RU" sz="5400" b="1" dirty="0" smtClean="0"/>
              <a:t>Где?</a:t>
            </a:r>
          </a:p>
          <a:p>
            <a:pPr algn="ctr"/>
            <a:r>
              <a:rPr lang="ru-RU" sz="5400" b="1" dirty="0" smtClean="0"/>
              <a:t>Когда?</a:t>
            </a:r>
            <a:endParaRPr lang="ru-RU" sz="5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9</a:t>
            </a:r>
            <a:endParaRPr lang="ru-RU" b="1" dirty="0">
              <a:solidFill>
                <a:srgbClr val="00B0F0"/>
              </a:solidFill>
            </a:endParaRPr>
          </a:p>
        </p:txBody>
      </p:sp>
      <p:sp>
        <p:nvSpPr>
          <p:cNvPr id="3" name="Содержимое 2"/>
          <p:cNvSpPr>
            <a:spLocks noGrp="1"/>
          </p:cNvSpPr>
          <p:nvPr>
            <p:ph idx="1"/>
          </p:nvPr>
        </p:nvSpPr>
        <p:spPr>
          <a:xfrm>
            <a:off x="214282" y="1142990"/>
            <a:ext cx="8501122" cy="3643338"/>
          </a:xfrm>
        </p:spPr>
        <p:txBody>
          <a:bodyPr>
            <a:noAutofit/>
          </a:bodyPr>
          <a:lstStyle/>
          <a:p>
            <a:pPr algn="just">
              <a:buNone/>
            </a:pPr>
            <a:r>
              <a:rPr lang="ru-RU" sz="2400" b="1" dirty="0" smtClean="0"/>
              <a:t>     </a:t>
            </a:r>
            <a:r>
              <a:rPr lang="ru-RU" sz="2400" u="sng" dirty="0" smtClean="0"/>
              <a:t>ЭТО УСТРОЙСТВО</a:t>
            </a:r>
            <a:r>
              <a:rPr lang="ru-RU" sz="2400" dirty="0" smtClean="0"/>
              <a:t> считается изобретением XX в, хотя основные принципы его разработал еще средневековый персидский врач и философ Авиценна. Считается, что он умел определять диагноз больного по сердцебиению.  Но если основная цель Авиценны была помощь больным, и пользовался он при этом лишь собственной рукой, то сейчас в комплексе оборудования для </a:t>
            </a:r>
            <a:r>
              <a:rPr lang="ru-RU" sz="2400" u="sng" dirty="0" smtClean="0"/>
              <a:t>ЭТОГО</a:t>
            </a:r>
            <a:r>
              <a:rPr lang="ru-RU" sz="2400" dirty="0" smtClean="0"/>
              <a:t> — и компьютеры, и осциллографы, и много чего еще, и цели при этом ставятся далеко не медицинские. Итак, как </a:t>
            </a:r>
            <a:r>
              <a:rPr lang="ru-RU" sz="2400" b="1" u="sng" dirty="0" smtClean="0"/>
              <a:t>ЭТО</a:t>
            </a:r>
            <a:r>
              <a:rPr lang="ru-RU" sz="2400" dirty="0" smtClean="0"/>
              <a:t> называется в наши дни?</a:t>
            </a:r>
            <a:endParaRPr lang="ru-RU" sz="2400" b="1" dirty="0" smtClean="0"/>
          </a:p>
          <a:p>
            <a:pPr algn="just">
              <a:buNone/>
            </a:pPr>
            <a:endParaRPr lang="ru-RU" sz="2400" b="1"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10</a:t>
            </a:r>
            <a:endParaRPr lang="ru-RU" b="1" dirty="0">
              <a:solidFill>
                <a:srgbClr val="00B0F0"/>
              </a:solidFill>
            </a:endParaRPr>
          </a:p>
        </p:txBody>
      </p:sp>
      <p:sp>
        <p:nvSpPr>
          <p:cNvPr id="3" name="Содержимое 2"/>
          <p:cNvSpPr>
            <a:spLocks noGrp="1"/>
          </p:cNvSpPr>
          <p:nvPr>
            <p:ph idx="1"/>
          </p:nvPr>
        </p:nvSpPr>
        <p:spPr>
          <a:xfrm>
            <a:off x="214282" y="1142990"/>
            <a:ext cx="8501122" cy="3643338"/>
          </a:xfrm>
        </p:spPr>
        <p:txBody>
          <a:bodyPr>
            <a:noAutofit/>
          </a:bodyPr>
          <a:lstStyle/>
          <a:p>
            <a:pPr algn="just">
              <a:buNone/>
            </a:pPr>
            <a:r>
              <a:rPr lang="ru-RU" sz="2800" b="1" dirty="0" smtClean="0"/>
              <a:t> </a:t>
            </a:r>
            <a:r>
              <a:rPr lang="ru-RU" sz="2800" b="1" dirty="0" smtClean="0"/>
              <a:t>   </a:t>
            </a:r>
            <a:r>
              <a:rPr lang="ru-RU" sz="3600" dirty="0" smtClean="0"/>
              <a:t>На </a:t>
            </a:r>
            <a:r>
              <a:rPr lang="ru-RU" sz="3600" dirty="0" smtClean="0"/>
              <a:t>одном памятнике, созданном скульптором Беспаловым, из пасти собаки течет струйка фонтана. В честь кого названа улица, на которой стоит этот памятник?</a:t>
            </a:r>
          </a:p>
          <a:p>
            <a:pPr algn="just">
              <a:buNone/>
            </a:pPr>
            <a:endParaRPr lang="ru-RU" sz="3600" b="1"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1</a:t>
            </a:r>
            <a:endParaRPr lang="ru-RU" b="1" dirty="0">
              <a:solidFill>
                <a:srgbClr val="00B0F0"/>
              </a:solidFill>
            </a:endParaRPr>
          </a:p>
        </p:txBody>
      </p:sp>
      <p:sp>
        <p:nvSpPr>
          <p:cNvPr id="3" name="Содержимое 2"/>
          <p:cNvSpPr>
            <a:spLocks noGrp="1"/>
          </p:cNvSpPr>
          <p:nvPr>
            <p:ph idx="1"/>
          </p:nvPr>
        </p:nvSpPr>
        <p:spPr>
          <a:xfrm>
            <a:off x="357158" y="1071552"/>
            <a:ext cx="8229600" cy="3857652"/>
          </a:xfrm>
        </p:spPr>
        <p:txBody>
          <a:bodyPr>
            <a:normAutofit fontScale="70000" lnSpcReduction="20000"/>
          </a:bodyPr>
          <a:lstStyle/>
          <a:p>
            <a:pPr algn="just">
              <a:buNone/>
            </a:pPr>
            <a:r>
              <a:rPr lang="ru-RU" sz="3400" dirty="0" smtClean="0"/>
              <a:t> </a:t>
            </a:r>
            <a:r>
              <a:rPr lang="ru-RU" sz="3400" dirty="0" smtClean="0"/>
              <a:t>    </a:t>
            </a:r>
            <a:r>
              <a:rPr lang="ru-RU" sz="3400" dirty="0" smtClean="0"/>
              <a:t>Врач-акушер </a:t>
            </a:r>
            <a:r>
              <a:rPr lang="ru-RU" sz="3400" dirty="0" smtClean="0"/>
              <a:t>Джеймс Симпсон 19 января 1847 г. впервые в мире применил эфир для обезболивания родов. Добропорядочным верующим англичанам анестезия при появлении на свет новой жизни казалась ересью, отступлением от веры. Чтобы защититься от обвинений, Симпсон использовал Библию. Он предоставил духовенству старинную гравюру, изображающую, согласно библейским текстам, изъятие ребра </a:t>
            </a:r>
            <a:r>
              <a:rPr lang="ru-RU" sz="3400" u="sng" dirty="0" smtClean="0"/>
              <a:t>одного ЧЕЛОВЕКА</a:t>
            </a:r>
            <a:r>
              <a:rPr lang="ru-RU" sz="3400" dirty="0" smtClean="0"/>
              <a:t> для сотворения </a:t>
            </a:r>
            <a:r>
              <a:rPr lang="ru-RU" sz="3400" u="sng" dirty="0" smtClean="0"/>
              <a:t>второго ЧЕЛОВЕКА</a:t>
            </a:r>
            <a:r>
              <a:rPr lang="ru-RU" sz="3400" dirty="0" smtClean="0"/>
              <a:t>. Как сказано в Библии, Бог перед этим погрузил </a:t>
            </a:r>
            <a:r>
              <a:rPr lang="ru-RU" sz="3400" u="sng" dirty="0" smtClean="0"/>
              <a:t>первого ЧЕЛОВЕКА</a:t>
            </a:r>
            <a:r>
              <a:rPr lang="ru-RU" sz="3400" dirty="0" smtClean="0"/>
              <a:t> в глубокий сон, что можно считать прообразом анестезии. Назовите этих </a:t>
            </a:r>
            <a:r>
              <a:rPr lang="ru-RU" sz="3400" b="1" dirty="0" smtClean="0"/>
              <a:t>ДВУХ ЛЮДЕЙ</a:t>
            </a:r>
            <a:r>
              <a:rPr lang="ru-RU" sz="3400" dirty="0" smtClean="0"/>
              <a:t>.</a:t>
            </a:r>
          </a:p>
          <a:p>
            <a:pPr algn="just">
              <a:buNone/>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2</a:t>
            </a:r>
            <a:endParaRPr lang="ru-RU" b="1" dirty="0">
              <a:solidFill>
                <a:srgbClr val="00B0F0"/>
              </a:solidFill>
            </a:endParaRPr>
          </a:p>
        </p:txBody>
      </p:sp>
      <p:sp>
        <p:nvSpPr>
          <p:cNvPr id="3" name="Содержимое 2"/>
          <p:cNvSpPr>
            <a:spLocks noGrp="1"/>
          </p:cNvSpPr>
          <p:nvPr>
            <p:ph idx="1"/>
          </p:nvPr>
        </p:nvSpPr>
        <p:spPr>
          <a:xfrm>
            <a:off x="200052" y="1071552"/>
            <a:ext cx="8586790" cy="3786214"/>
          </a:xfrm>
        </p:spPr>
        <p:txBody>
          <a:bodyPr>
            <a:noAutofit/>
          </a:bodyPr>
          <a:lstStyle/>
          <a:p>
            <a:pPr algn="just">
              <a:buNone/>
            </a:pPr>
            <a:r>
              <a:rPr lang="ru-RU" sz="2800" b="1" dirty="0" smtClean="0"/>
              <a:t> </a:t>
            </a:r>
            <a:r>
              <a:rPr lang="ru-RU" sz="2800" b="1" dirty="0" smtClean="0"/>
              <a:t>   </a:t>
            </a:r>
            <a:r>
              <a:rPr lang="ru-RU" sz="3000" dirty="0" smtClean="0"/>
              <a:t>Персидский </a:t>
            </a:r>
            <a:r>
              <a:rPr lang="ru-RU" sz="3000" dirty="0" smtClean="0"/>
              <a:t>царь </a:t>
            </a:r>
            <a:r>
              <a:rPr lang="ru-RU" sz="3000" dirty="0" err="1" smtClean="0"/>
              <a:t>Артаксеркс</a:t>
            </a:r>
            <a:r>
              <a:rPr lang="ru-RU" sz="3000" dirty="0" smtClean="0"/>
              <a:t>, воевавший с греками, позвал известного лекаря Гиппократа лечить его солдат. Он сулил баснословную награду, но Гиппократ отказался, мотивируя это тем, что не может лечить врагов Греции. Поступок вполне логичный, но некоторые скептики усматривают в нем серьезное преступление. </a:t>
            </a:r>
            <a:r>
              <a:rPr lang="ru-RU" sz="3000" b="1" dirty="0" smtClean="0"/>
              <a:t>Какое?</a:t>
            </a:r>
            <a:endParaRPr lang="ru-RU" sz="3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3</a:t>
            </a:r>
            <a:endParaRPr lang="ru-RU" b="1" dirty="0">
              <a:solidFill>
                <a:srgbClr val="00B0F0"/>
              </a:solidFill>
            </a:endParaRPr>
          </a:p>
        </p:txBody>
      </p:sp>
      <p:sp>
        <p:nvSpPr>
          <p:cNvPr id="3" name="Содержимое 2"/>
          <p:cNvSpPr>
            <a:spLocks noGrp="1"/>
          </p:cNvSpPr>
          <p:nvPr>
            <p:ph idx="1"/>
          </p:nvPr>
        </p:nvSpPr>
        <p:spPr>
          <a:xfrm>
            <a:off x="214282" y="1071552"/>
            <a:ext cx="8786874" cy="3714776"/>
          </a:xfrm>
        </p:spPr>
        <p:txBody>
          <a:bodyPr>
            <a:noAutofit/>
          </a:bodyPr>
          <a:lstStyle/>
          <a:p>
            <a:pPr>
              <a:buNone/>
            </a:pPr>
            <a:r>
              <a:rPr lang="ru-RU" sz="2400" b="1" dirty="0" smtClean="0"/>
              <a:t> </a:t>
            </a:r>
            <a:r>
              <a:rPr lang="ru-RU" sz="2400" b="1" dirty="0" smtClean="0"/>
              <a:t>    </a:t>
            </a:r>
            <a:r>
              <a:rPr lang="ru-RU" sz="2400" dirty="0" smtClean="0"/>
              <a:t>В </a:t>
            </a:r>
            <a:r>
              <a:rPr lang="ru-RU" sz="2400" dirty="0" smtClean="0"/>
              <a:t>сериале «Доктор Хаус» главный герой – врач Грегори Хаус -  ставит диагнозы для весьма сложных случаев болезни, которые не могут диагностировать другие врачи. Его коллега и друг доктор Уилсон иногда участвует в определении диагноза. По мнению </a:t>
            </a:r>
            <a:r>
              <a:rPr lang="ru-RU" sz="2400" dirty="0" err="1" smtClean="0"/>
              <a:t>Википедии</a:t>
            </a:r>
            <a:r>
              <a:rPr lang="ru-RU" sz="2400" dirty="0" smtClean="0"/>
              <a:t>, прототипом доктора Хауса был другой литературный персонаж, который, согласно книге, также имеет лучшего друга и помощника доктора. Случайно или нет, но первые буквы фамилий персонажей сериала и персонажей книги совпадают.  Назовите </a:t>
            </a:r>
            <a:r>
              <a:rPr lang="ru-RU" sz="2400" b="1" dirty="0" smtClean="0"/>
              <a:t>фамилии двух литературных персонажей</a:t>
            </a:r>
            <a:r>
              <a:rPr lang="ru-RU" sz="2400" dirty="0" smtClean="0"/>
              <a:t> – прототипов героев сериала.</a:t>
            </a:r>
            <a:endParaRPr lang="ru-RU"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4</a:t>
            </a:r>
            <a:endParaRPr lang="ru-RU" b="1" dirty="0">
              <a:solidFill>
                <a:srgbClr val="00B0F0"/>
              </a:solidFill>
            </a:endParaRPr>
          </a:p>
        </p:txBody>
      </p:sp>
      <p:sp>
        <p:nvSpPr>
          <p:cNvPr id="3" name="Содержимое 2"/>
          <p:cNvSpPr>
            <a:spLocks noGrp="1"/>
          </p:cNvSpPr>
          <p:nvPr>
            <p:ph idx="1"/>
          </p:nvPr>
        </p:nvSpPr>
        <p:spPr>
          <a:xfrm>
            <a:off x="214282" y="928676"/>
            <a:ext cx="8572560" cy="4000528"/>
          </a:xfrm>
        </p:spPr>
        <p:txBody>
          <a:bodyPr>
            <a:noAutofit/>
          </a:bodyPr>
          <a:lstStyle/>
          <a:p>
            <a:pPr algn="just">
              <a:buNone/>
            </a:pPr>
            <a:r>
              <a:rPr lang="ru-RU" sz="2800" b="1" dirty="0" smtClean="0"/>
              <a:t> </a:t>
            </a:r>
            <a:r>
              <a:rPr lang="ru-RU" sz="2800" b="1" dirty="0" smtClean="0"/>
              <a:t>   </a:t>
            </a:r>
            <a:r>
              <a:rPr lang="ru-RU" sz="2800" dirty="0" smtClean="0"/>
              <a:t>Первоначально </a:t>
            </a:r>
            <a:r>
              <a:rPr lang="ru-RU" sz="2800" dirty="0" smtClean="0"/>
              <a:t>некоторые люди не доверяли одной медицинской процедуре, а точнее способу борьбы с болезнями. Люди верили, что из-за НЕЕ человечество обратится в минотавров – полулюдей, </a:t>
            </a:r>
            <a:r>
              <a:rPr lang="ru-RU" sz="2800" dirty="0" err="1" smtClean="0"/>
              <a:t>полубыков</a:t>
            </a:r>
            <a:r>
              <a:rPr lang="ru-RU" sz="2800" dirty="0" smtClean="0"/>
              <a:t>. Возникновение этого суеверия неслучайно, т.к. само название этой процедуры переводе с латинского означает «корова». Назовите эту </a:t>
            </a:r>
            <a:r>
              <a:rPr lang="ru-RU" sz="2800" b="1" dirty="0" smtClean="0"/>
              <a:t>процедуру точным названием латинского происхождения.</a:t>
            </a:r>
          </a:p>
          <a:p>
            <a:pPr algn="just">
              <a:buNone/>
            </a:pPr>
            <a:endParaRPr lang="ru-RU"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5</a:t>
            </a:r>
            <a:endParaRPr lang="ru-RU" b="1" dirty="0">
              <a:solidFill>
                <a:srgbClr val="00B0F0"/>
              </a:solidFill>
            </a:endParaRPr>
          </a:p>
        </p:txBody>
      </p:sp>
      <p:sp>
        <p:nvSpPr>
          <p:cNvPr id="3" name="Содержимое 2"/>
          <p:cNvSpPr>
            <a:spLocks noGrp="1"/>
          </p:cNvSpPr>
          <p:nvPr>
            <p:ph idx="1"/>
          </p:nvPr>
        </p:nvSpPr>
        <p:spPr>
          <a:xfrm>
            <a:off x="71406" y="1142990"/>
            <a:ext cx="8715436" cy="3643338"/>
          </a:xfrm>
        </p:spPr>
        <p:txBody>
          <a:bodyPr>
            <a:noAutofit/>
          </a:bodyPr>
          <a:lstStyle/>
          <a:p>
            <a:pPr algn="just">
              <a:buNone/>
            </a:pPr>
            <a:r>
              <a:rPr lang="ru-RU" sz="2500" b="1" dirty="0" smtClean="0"/>
              <a:t> </a:t>
            </a:r>
            <a:r>
              <a:rPr lang="ru-RU" sz="2500" b="1" dirty="0" smtClean="0"/>
              <a:t>    </a:t>
            </a:r>
            <a:r>
              <a:rPr lang="ru-RU" sz="2500" dirty="0" smtClean="0"/>
              <a:t>Сюжет </a:t>
            </a:r>
            <a:r>
              <a:rPr lang="ru-RU" sz="2500" dirty="0" smtClean="0"/>
              <a:t>одного советского фильма строится на происшествии, которое по ошибке произошло с главным героем в заграничной туристической поездке и в результате которого герой получает травму. Сам герой неоднократно описывает это происшествие всего восемью словами, половина из которых – глаголы. Однако само это описание включает в себя и протокол происшествия, и врачебный диагноз, и даже описание врачебной помощи, которая была оказана герою. </a:t>
            </a:r>
            <a:r>
              <a:rPr lang="ru-RU" sz="2500" b="1" dirty="0" smtClean="0"/>
              <a:t>Назовите фильм.</a:t>
            </a:r>
            <a:endParaRPr lang="ru-RU" sz="25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6</a:t>
            </a:r>
            <a:endParaRPr lang="ru-RU" b="1" dirty="0">
              <a:solidFill>
                <a:srgbClr val="00B0F0"/>
              </a:solidFill>
            </a:endParaRPr>
          </a:p>
        </p:txBody>
      </p:sp>
      <p:sp>
        <p:nvSpPr>
          <p:cNvPr id="3" name="Содержимое 2"/>
          <p:cNvSpPr>
            <a:spLocks noGrp="1"/>
          </p:cNvSpPr>
          <p:nvPr>
            <p:ph idx="1"/>
          </p:nvPr>
        </p:nvSpPr>
        <p:spPr>
          <a:xfrm>
            <a:off x="71406" y="1142990"/>
            <a:ext cx="8715436" cy="3643338"/>
          </a:xfrm>
        </p:spPr>
        <p:txBody>
          <a:bodyPr>
            <a:noAutofit/>
          </a:bodyPr>
          <a:lstStyle/>
          <a:p>
            <a:pPr algn="just">
              <a:buNone/>
            </a:pPr>
            <a:r>
              <a:rPr lang="ru-RU" sz="2800" b="1" dirty="0" smtClean="0"/>
              <a:t> </a:t>
            </a:r>
            <a:r>
              <a:rPr lang="ru-RU" sz="2800" b="1" dirty="0" smtClean="0"/>
              <a:t>   </a:t>
            </a:r>
            <a:r>
              <a:rPr lang="ru-RU" sz="3400" dirty="0" smtClean="0"/>
              <a:t>Средневековый </a:t>
            </a:r>
            <a:r>
              <a:rPr lang="ru-RU" sz="3400" dirty="0" smtClean="0"/>
              <a:t>персидский философ и врач Абу Али ибн Сина, или Авиценна, называл </a:t>
            </a:r>
            <a:r>
              <a:rPr lang="ru-RU" sz="3400" u="sng" dirty="0" smtClean="0"/>
              <a:t>Её</a:t>
            </a:r>
            <a:r>
              <a:rPr lang="ru-RU" sz="3400" dirty="0" smtClean="0"/>
              <a:t> сторожевым псом организма. А солист </a:t>
            </a:r>
            <a:r>
              <a:rPr lang="ru-RU" sz="3400" dirty="0" smtClean="0"/>
              <a:t>российской группы </a:t>
            </a:r>
            <a:r>
              <a:rPr lang="ru-RU" sz="3400" dirty="0" smtClean="0"/>
              <a:t>«</a:t>
            </a:r>
            <a:r>
              <a:rPr lang="ru-RU" sz="3400" dirty="0" err="1" smtClean="0"/>
              <a:t>Чайф</a:t>
            </a:r>
            <a:r>
              <a:rPr lang="ru-RU" sz="3400" dirty="0" smtClean="0"/>
              <a:t>» связал </a:t>
            </a:r>
            <a:r>
              <a:rPr lang="ru-RU" sz="3400" u="sng" dirty="0" smtClean="0"/>
              <a:t>Её</a:t>
            </a:r>
            <a:r>
              <a:rPr lang="ru-RU" sz="3400" dirty="0" smtClean="0"/>
              <a:t> </a:t>
            </a:r>
            <a:r>
              <a:rPr lang="ru-RU" sz="3400" dirty="0" smtClean="0"/>
              <a:t>с событиями футбольного матча, произошедшего 21 июня 1998 года в Париже. Назовите </a:t>
            </a:r>
            <a:r>
              <a:rPr lang="ru-RU" sz="3400" b="1" u="sng" dirty="0" smtClean="0"/>
              <a:t>Её</a:t>
            </a:r>
            <a:r>
              <a:rPr lang="ru-RU" sz="3400" dirty="0" smtClean="0"/>
              <a:t>.</a:t>
            </a:r>
          </a:p>
          <a:p>
            <a:pPr algn="just">
              <a:buNone/>
            </a:pPr>
            <a:endParaRPr lang="ru-RU"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7</a:t>
            </a:r>
            <a:endParaRPr lang="ru-RU" b="1" dirty="0">
              <a:solidFill>
                <a:srgbClr val="00B0F0"/>
              </a:solidFill>
            </a:endParaRPr>
          </a:p>
        </p:txBody>
      </p:sp>
      <p:sp>
        <p:nvSpPr>
          <p:cNvPr id="3" name="Содержимое 2"/>
          <p:cNvSpPr>
            <a:spLocks noGrp="1"/>
          </p:cNvSpPr>
          <p:nvPr>
            <p:ph idx="1"/>
          </p:nvPr>
        </p:nvSpPr>
        <p:spPr>
          <a:xfrm>
            <a:off x="142844" y="928676"/>
            <a:ext cx="8715436" cy="4000528"/>
          </a:xfrm>
        </p:spPr>
        <p:txBody>
          <a:bodyPr>
            <a:noAutofit/>
          </a:bodyPr>
          <a:lstStyle/>
          <a:p>
            <a:pPr>
              <a:buNone/>
            </a:pPr>
            <a:r>
              <a:rPr lang="ru-RU" sz="2400" dirty="0" smtClean="0"/>
              <a:t>     Руководство </a:t>
            </a:r>
            <a:r>
              <a:rPr lang="ru-RU" sz="2400" dirty="0" err="1" smtClean="0"/>
              <a:t>Лос-Анджелеского</a:t>
            </a:r>
            <a:r>
              <a:rPr lang="ru-RU" sz="2400" dirty="0" smtClean="0"/>
              <a:t> отделения одного престижного медицинского центра провело конкурс, в ходе которого врачи должны были попытаться сделать кое-что, напрямую не связанное с медицинской деятельностью, но в то же время является частью работы любого врача. Победителя конкурса ждал ужин на двоих в дорогом ресторане, однако справиться с заданием никому из конкурсантов не удалось. Конкурс был проведен в рамках специальной программы по посещению врачами особых курсов. Основная цель данной программы – борьба с одной </a:t>
            </a:r>
            <a:r>
              <a:rPr lang="ru-RU" sz="2400" b="1" dirty="0" smtClean="0"/>
              <a:t>врачебной особенностью? С какой именно?</a:t>
            </a:r>
            <a:endParaRPr lang="ru-RU"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B0F0"/>
                </a:solidFill>
              </a:rPr>
              <a:t>Вопрос 8</a:t>
            </a:r>
            <a:endParaRPr lang="ru-RU" b="1" dirty="0">
              <a:solidFill>
                <a:srgbClr val="00B0F0"/>
              </a:solidFill>
            </a:endParaRPr>
          </a:p>
        </p:txBody>
      </p:sp>
      <p:sp>
        <p:nvSpPr>
          <p:cNvPr id="3" name="Содержимое 2"/>
          <p:cNvSpPr>
            <a:spLocks noGrp="1"/>
          </p:cNvSpPr>
          <p:nvPr>
            <p:ph idx="1"/>
          </p:nvPr>
        </p:nvSpPr>
        <p:spPr>
          <a:xfrm>
            <a:off x="71406" y="1000114"/>
            <a:ext cx="8715436" cy="3857652"/>
          </a:xfrm>
        </p:spPr>
        <p:txBody>
          <a:bodyPr>
            <a:noAutofit/>
          </a:bodyPr>
          <a:lstStyle/>
          <a:p>
            <a:pPr algn="just">
              <a:buNone/>
            </a:pPr>
            <a:r>
              <a:rPr lang="ru-RU" dirty="0" smtClean="0"/>
              <a:t>   </a:t>
            </a:r>
            <a:r>
              <a:rPr lang="ru-RU" sz="2400" dirty="0" smtClean="0"/>
              <a:t>В </a:t>
            </a:r>
            <a:r>
              <a:rPr lang="ru-RU" sz="2400" dirty="0" smtClean="0"/>
              <a:t>1767 году судовой врач экспедиции </a:t>
            </a:r>
            <a:r>
              <a:rPr lang="ru-RU" sz="2400" dirty="0" err="1" smtClean="0"/>
              <a:t>Уоллиса</a:t>
            </a:r>
            <a:r>
              <a:rPr lang="ru-RU" sz="2400" dirty="0" smtClean="0"/>
              <a:t> на </a:t>
            </a:r>
            <a:r>
              <a:rPr lang="ru-RU" sz="2400" dirty="0" err="1" smtClean="0"/>
              <a:t>Таити</a:t>
            </a:r>
            <a:r>
              <a:rPr lang="ru-RU" sz="2400" dirty="0" smtClean="0"/>
              <a:t> </a:t>
            </a:r>
            <a:r>
              <a:rPr lang="ru-RU" sz="2400" u="sng" dirty="0" smtClean="0"/>
              <a:t>СДЕЛАЛ ЧТО-ТО</a:t>
            </a:r>
            <a:r>
              <a:rPr lang="ru-RU" sz="2400" dirty="0" smtClean="0"/>
              <a:t>, что произвело на стоявшую вокруг него толпу туземцев непередаваемое впечатление. Как пишут очевидцы, «некоторое время никто не шевелился и все молчали в изумлении, которое не могло быть большим, если бы они увидели, что от тела нашего спутника отделилась рука или нога». В одном известном советском фильме Леонида Гайдая одна из героинь ДЕЛАЕТ то же самое со словами: «И меня вылечат!» Назовите, </a:t>
            </a:r>
            <a:r>
              <a:rPr lang="ru-RU" sz="2400" b="1" u="sng" dirty="0" smtClean="0"/>
              <a:t>ЧТО СДЕЛАЛИ</a:t>
            </a:r>
            <a:r>
              <a:rPr lang="ru-RU" sz="2400" b="1" dirty="0" smtClean="0"/>
              <a:t> </a:t>
            </a:r>
            <a:r>
              <a:rPr lang="ru-RU" sz="2400" dirty="0" smtClean="0"/>
              <a:t>судовой врач и героиня фильма.</a:t>
            </a:r>
          </a:p>
          <a:p>
            <a:pPr algn="just">
              <a:buNone/>
            </a:pPr>
            <a:endParaRPr lang="ru-RU" sz="2400" b="1" u="sng"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261</Words>
  <Application>Microsoft Office PowerPoint</Application>
  <PresentationFormat>Экран (16:9)</PresentationFormat>
  <Paragraphs>26</Paragraphs>
  <Slides>11</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Слайд 1</vt:lpstr>
      <vt:lpstr>Вопрос 1</vt:lpstr>
      <vt:lpstr>Вопрос 2</vt:lpstr>
      <vt:lpstr>Вопрос 3</vt:lpstr>
      <vt:lpstr>Вопрос 4</vt:lpstr>
      <vt:lpstr>Вопрос 5</vt:lpstr>
      <vt:lpstr>Вопрос 6</vt:lpstr>
      <vt:lpstr>Вопрос 7</vt:lpstr>
      <vt:lpstr>Вопрос 8</vt:lpstr>
      <vt:lpstr>Вопрос 9</vt:lpstr>
      <vt:lpstr>Вопрос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sda</dc:creator>
  <cp:lastModifiedBy>sda</cp:lastModifiedBy>
  <cp:revision>32</cp:revision>
  <dcterms:created xsi:type="dcterms:W3CDTF">2016-03-17T06:15:36Z</dcterms:created>
  <dcterms:modified xsi:type="dcterms:W3CDTF">2022-04-13T07:16:06Z</dcterms:modified>
</cp:coreProperties>
</file>